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6392AFC3-4DAB-40EB-9BA8-AC717D8095B3}">
          <p14:sldIdLst>
            <p14:sldId id="256"/>
            <p14:sldId id="257"/>
            <p14:sldId id="261"/>
            <p14:sldId id="258"/>
            <p14:sldId id="259"/>
            <p14:sldId id="260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FBE2E1D-F954-4F67-A005-2B7CDFD820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D0F93B2-9577-408B-BE00-4EEA55D06F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A58A9D6-8708-4C88-BFE2-37EE9E48C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2BC9F-B14E-4B9D-9E49-DFD2225120B5}" type="datetimeFigureOut">
              <a:rPr lang="pl-PL" smtClean="0"/>
              <a:t>14.08.2026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8B12C34-3D9F-40FA-ABD1-A45A54710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F08DFF0-F5AB-4C52-A146-A91D4DF32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8D925-E991-4AFC-9BE8-E67419B44F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9471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E3A24B-A154-4480-B144-2DE0D5048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776B121-C1E6-4BC5-9740-FE4683C7C9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70B2429-626B-4F02-A7B6-F2FB2FFA7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2BC9F-B14E-4B9D-9E49-DFD2225120B5}" type="datetimeFigureOut">
              <a:rPr lang="pl-PL" smtClean="0"/>
              <a:t>14.08.2026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F701661-F20D-4ECE-8A9A-FD75A848B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80B6CA2-4ABD-47BA-8C0C-3817EC415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8D925-E991-4AFC-9BE8-E67419B44F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41053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8FE5A3CD-8D22-4AAF-BADF-D3DC4C3E53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2CF9429-99F3-47FA-A1F4-BC5E49473D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CB674DB-E5B9-4274-89D6-BDE37E729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2BC9F-B14E-4B9D-9E49-DFD2225120B5}" type="datetimeFigureOut">
              <a:rPr lang="pl-PL" smtClean="0"/>
              <a:t>14.08.2026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0EB0EAB-7643-43EA-B372-BE2C5F9EB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AF67F21-91DA-4C99-8332-68F037E58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8D925-E991-4AFC-9BE8-E67419B44F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3340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2208AB-04F6-4453-A22F-E481DDC37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7345ED8-5646-473F-85BA-4726F87174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E1F641F-087F-44A8-A734-25E4DD58C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2BC9F-B14E-4B9D-9E49-DFD2225120B5}" type="datetimeFigureOut">
              <a:rPr lang="pl-PL" smtClean="0"/>
              <a:t>14.08.2026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54CC32A-CA3B-4742-98A2-F36E9C6CB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E0FB3E5-2F4F-442D-9388-34E919786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8D925-E991-4AFC-9BE8-E67419B44F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4792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E024FA-0E2B-4E8B-B8E9-8E63E5C3D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3F8ED62-8196-4D34-914B-997E9B3A66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628A9F0-89A1-4BE1-BE7F-0CAE26CE6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2BC9F-B14E-4B9D-9E49-DFD2225120B5}" type="datetimeFigureOut">
              <a:rPr lang="pl-PL" smtClean="0"/>
              <a:t>14.08.2026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6CCFBF6-C0B8-41DE-A572-7AF80294A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2EDF32E-7C1C-4BF5-9B7F-4B5A10DA7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8D925-E991-4AFC-9BE8-E67419B44F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0810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DA2398-D308-4F67-B34F-ACB658D86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A79D666-090E-41C3-9FC0-0127DA44C6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D90D151-A33F-4558-B677-995D8BD215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E5913EC-D82F-4ABA-83B3-5D8F4044E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2BC9F-B14E-4B9D-9E49-DFD2225120B5}" type="datetimeFigureOut">
              <a:rPr lang="pl-PL" smtClean="0"/>
              <a:t>14.08.2026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0350C3D-B75F-4D2B-9565-0381F9FA2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DCE669F-1CB9-43B0-90FD-04882E81C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8D925-E991-4AFC-9BE8-E67419B44F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6508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7EAA73-BDBD-4D5E-9946-DD8B6A147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3461AF3-3A07-4502-98B9-DCB612031A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AF70018-6AC1-4DFC-A70C-6F55A143D5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5E4CE367-7A41-4672-B73B-4F65426E47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1125E5AD-5111-4B9D-96C2-9F211ABA72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873CCC7-478B-4290-9323-A24891B1E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2BC9F-B14E-4B9D-9E49-DFD2225120B5}" type="datetimeFigureOut">
              <a:rPr lang="pl-PL" smtClean="0"/>
              <a:t>14.08.2026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6FD2164D-0899-469A-9570-B22586F01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658258EA-1AF6-4804-A37D-6C7B13A40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8D925-E991-4AFC-9BE8-E67419B44F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1844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E7F443-AAC1-4862-BAF9-AC1756A99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24CC2A1-4CDC-43D7-91E1-6370F42D7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2BC9F-B14E-4B9D-9E49-DFD2225120B5}" type="datetimeFigureOut">
              <a:rPr lang="pl-PL" smtClean="0"/>
              <a:t>14.08.2026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4D64D215-7D5C-4074-B2A6-FAF1ECA60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7B5E82D-04D7-4E6B-9F72-944F9DD42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8D925-E991-4AFC-9BE8-E67419B44F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4949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5939FA96-BFBA-469A-8CF6-A79D4CF05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2BC9F-B14E-4B9D-9E49-DFD2225120B5}" type="datetimeFigureOut">
              <a:rPr lang="pl-PL" smtClean="0"/>
              <a:t>14.08.2026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2514D21-0B05-4C0B-865D-834643D21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6396E84-7CDF-42E1-A20A-F947ACA74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8D925-E991-4AFC-9BE8-E67419B44F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9067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989E86-131D-4D9A-B8AE-6515477A4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DA8645D-A294-4D7F-982A-083732858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5A57D91-4F6F-4947-A96C-B28D743F1C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829764D-7EE3-4182-9297-30628B8C5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2BC9F-B14E-4B9D-9E49-DFD2225120B5}" type="datetimeFigureOut">
              <a:rPr lang="pl-PL" smtClean="0"/>
              <a:t>14.08.2026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9DCB9A4-968C-412D-9E76-BF70A69BF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534E99C-A802-46D0-8B6E-A45E782FE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8D925-E991-4AFC-9BE8-E67419B44F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4127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95D308-FF0E-4699-BAC8-00881C478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A473A98A-5AF9-4ED7-946B-FBA2BF1579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F22E426-87CF-4F13-B514-0111BD08BC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5BAF5E1-5371-4992-B5C4-AF098393F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2BC9F-B14E-4B9D-9E49-DFD2225120B5}" type="datetimeFigureOut">
              <a:rPr lang="pl-PL" smtClean="0"/>
              <a:t>14.08.2026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972AC4C-ED7D-4569-A341-18E864BEB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2E5335A-8080-4B18-9B03-CA5B4BAE9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8D925-E991-4AFC-9BE8-E67419B44F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8642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385F2C2F-532E-4D62-A798-BC6EFFDD6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5222534-A56E-476E-862E-3FF469F114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71C811B-0917-4F86-8AEC-3181E670A4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2BC9F-B14E-4B9D-9E49-DFD2225120B5}" type="datetimeFigureOut">
              <a:rPr lang="pl-PL" smtClean="0"/>
              <a:t>14.08.2026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65C367D-4E63-49E3-884F-E6B0B516E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E0DDC2A-33FA-4225-A349-95B698A613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A8D925-E991-4AFC-9BE8-E67419B44F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67520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FC8AB5-4FDC-4A48-A6D2-F0E51EFEDD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Dlaczego stosowanie </a:t>
            </a:r>
            <a:r>
              <a:rPr lang="pl-PL" dirty="0" err="1"/>
              <a:t>ApiBiotic</a:t>
            </a:r>
            <a:r>
              <a:rPr lang="pl-PL" dirty="0"/>
              <a:t> w pasiekach w formie prewencji jest uzasadnione ekonomicznie?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830CBDC-3271-4DE5-8BFE-DF21EC2BE7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Dr Piotr Nowotnik</a:t>
            </a:r>
          </a:p>
          <a:p>
            <a:r>
              <a:rPr lang="pl-PL" dirty="0"/>
              <a:t>piotr.nowotnik@itm.turek.pl</a:t>
            </a:r>
          </a:p>
        </p:txBody>
      </p:sp>
    </p:spTree>
    <p:extLst>
      <p:ext uri="{BB962C8B-B14F-4D97-AF65-F5344CB8AC3E}">
        <p14:creationId xmlns:p14="http://schemas.microsoft.com/office/powerpoint/2010/main" val="798162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8">
            <a:extLst>
              <a:ext uri="{FF2B5EF4-FFF2-40B4-BE49-F238E27FC236}">
                <a16:creationId xmlns:a16="http://schemas.microsoft.com/office/drawing/2014/main" id="{FEADBCA5-E0E7-4AB2-B1AD-474F4DCFA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altLang="pl-PL" b="1" dirty="0"/>
              <a:t>Ile wynosi realna wartość rodziny pszczelej?</a:t>
            </a:r>
            <a:br>
              <a:rPr lang="pl-PL" altLang="pl-PL" b="1" dirty="0"/>
            </a:br>
            <a:endParaRPr lang="pl-PL" b="1" dirty="0"/>
          </a:p>
        </p:txBody>
      </p:sp>
      <p:graphicFrame>
        <p:nvGraphicFramePr>
          <p:cNvPr id="6" name="Symbol zastępczy zawartości 5">
            <a:extLst>
              <a:ext uri="{FF2B5EF4-FFF2-40B4-BE49-F238E27FC236}">
                <a16:creationId xmlns:a16="http://schemas.microsoft.com/office/drawing/2014/main" id="{6AC5950C-AD5B-495A-B416-EAAA50AA7A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1372514"/>
              </p:ext>
            </p:extLst>
          </p:nvPr>
        </p:nvGraphicFramePr>
        <p:xfrm>
          <a:off x="2471692" y="4559367"/>
          <a:ext cx="10515600" cy="1676400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4031596256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6372435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pl-PL" sz="1600" dirty="0"/>
                        <a:t>Oszacowanie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600"/>
                        <a:t>Wartość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503278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l-PL" sz="1600" dirty="0"/>
                        <a:t>Powiatowy Lekarz Weterynarii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600"/>
                        <a:t>900 zł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283422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l-PL" sz="1600" dirty="0"/>
                        <a:t>Rzeczoznawca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600"/>
                        <a:t>1 000 zł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312931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l-PL" sz="1600" dirty="0"/>
                        <a:t>Rzeczoznawca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600"/>
                        <a:t>1 100 zł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446684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l-PL" sz="1600" b="1" dirty="0"/>
                        <a:t>średnia = odszkodowanie</a:t>
                      </a:r>
                      <a:endParaRPr lang="pl-PL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b="1" dirty="0"/>
                        <a:t>1 000 zł</a:t>
                      </a:r>
                      <a:endParaRPr lang="pl-PL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6228081"/>
                  </a:ext>
                </a:extLst>
              </a:tr>
            </a:tbl>
          </a:graphicData>
        </a:graphic>
      </p:graphicFrame>
      <p:sp>
        <p:nvSpPr>
          <p:cNvPr id="7" name="Rectangle 2">
            <a:extLst>
              <a:ext uri="{FF2B5EF4-FFF2-40B4-BE49-F238E27FC236}">
                <a16:creationId xmlns:a16="http://schemas.microsoft.com/office/drawing/2014/main" id="{8DA3048F-0D61-4870-8349-E5FA68617C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252" y="1461578"/>
            <a:ext cx="11969496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altLang="pl-PL" sz="1600" dirty="0"/>
              <a:t>A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ktualne ceny rynkowe jako punkt odniesienia: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Przykładowo oferty rodzin pszczelich w formie odkładów na sezon 2026 są skalkulowane na poziomie: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młoda rodzina, 3 ramki – </a:t>
            </a: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399 zł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młoda rodzina, 5 ramek – </a:t>
            </a: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599 zł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pełna rodzina, 7 ramek wielkopolskich, z przezimowaną matką – </a:t>
            </a: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1000 zł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altLang="pl-PL" sz="1600" dirty="0"/>
              <a:t>Oferty większych producentów odkładów są na poziomie średnio ok. </a:t>
            </a: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432 zł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mniejsi producenci podają ceny 350 zł.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Nie oznacza to jednak, że odszkodowanie za każdą zlikwidowaną chorą (na zgnilca amerykańskiego) rodzinę wynosi 1000 zł.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Rodzina oceniana przez rzeczoznawcę może być warta np. 600, 800, 1000 czy 1200 zł, zależnie od jej siły, matki, terminu, wartości użytkowej itd.</a:t>
            </a:r>
          </a:p>
        </p:txBody>
      </p:sp>
    </p:spTree>
    <p:extLst>
      <p:ext uri="{BB962C8B-B14F-4D97-AF65-F5344CB8AC3E}">
        <p14:creationId xmlns:p14="http://schemas.microsoft.com/office/powerpoint/2010/main" val="2196103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9C1349-6BD4-4C0A-9EF1-E61A594ED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12191999" cy="1325563"/>
          </a:xfrm>
        </p:spPr>
        <p:txBody>
          <a:bodyPr/>
          <a:lstStyle/>
          <a:p>
            <a:pPr algn="ctr"/>
            <a:r>
              <a:rPr lang="pl-PL" dirty="0"/>
              <a:t>Założenia do obliczeń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A5FA5F6-A082-4DCB-B260-9F713C3E28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89608"/>
            <a:ext cx="12192000" cy="5668391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pl-PL" dirty="0"/>
              <a:t>Według art. 49 ustawy o ochronie zdrowia zwierząt za rodzinę pszczelą zabitą z nakazu Inspekcji Weterynaryjnej przysługiwało do stycznia 2026 odszkodowanie w wysokości </a:t>
            </a:r>
            <a:r>
              <a:rPr lang="pl-PL" b="1" dirty="0"/>
              <a:t>wartości rynkowej</a:t>
            </a:r>
            <a:r>
              <a:rPr lang="pl-PL" dirty="0"/>
              <a:t>, ustalanej jako średnia z trzech wycen: PLW + dwóch rzeczoznawców. Odrębnie przysługiwało do stycznia 2026 odszkodowanie za sprzęt, który został nakazowo zniszczony i nie mógł być odkażony. Ustawa przewidywała również zwrot faktycznych kosztów zabicia, transportu i unieszkodliwienia, jeśli takie koszty poniósł podmiot wykonujący nakaz.</a:t>
            </a:r>
          </a:p>
          <a:p>
            <a:pPr algn="just"/>
            <a:r>
              <a:rPr lang="pl-PL" b="1" dirty="0"/>
              <a:t>Od stycznia 2026 nie należy się pszczelarzom za zwrot za utracone mienie w wyniku procedur administracyjno-weterynaryjnych</a:t>
            </a:r>
          </a:p>
          <a:p>
            <a:pPr marL="0" indent="0" algn="just">
              <a:buNone/>
            </a:pPr>
            <a:endParaRPr lang="pl-PL" b="1" dirty="0"/>
          </a:p>
          <a:p>
            <a:pPr marL="0" indent="0" algn="just">
              <a:buNone/>
            </a:pPr>
            <a:r>
              <a:rPr lang="pl-PL" b="1" dirty="0"/>
              <a:t>Model: silna 10-ramkowa rodzina:</a:t>
            </a:r>
          </a:p>
          <a:p>
            <a:pPr algn="just"/>
            <a:r>
              <a:rPr lang="pl-PL" dirty="0"/>
              <a:t>10 ramek wielkopolskich, </a:t>
            </a:r>
          </a:p>
          <a:p>
            <a:pPr algn="just"/>
            <a:r>
              <a:rPr lang="pl-PL" dirty="0"/>
              <a:t>silna, produkcyjna, </a:t>
            </a:r>
          </a:p>
          <a:p>
            <a:pPr algn="just"/>
            <a:r>
              <a:rPr lang="pl-PL" dirty="0"/>
              <a:t>zdrowa przed stwierdzeniem zgnilca, </a:t>
            </a:r>
          </a:p>
          <a:p>
            <a:pPr algn="just"/>
            <a:r>
              <a:rPr lang="pl-PL" dirty="0"/>
              <a:t>z czerwiącą matką, </a:t>
            </a:r>
          </a:p>
          <a:p>
            <a:pPr algn="just"/>
            <a:r>
              <a:rPr lang="pl-PL" dirty="0"/>
              <a:t>zdolna do normalnej produkcji w sezonie, </a:t>
            </a:r>
          </a:p>
          <a:p>
            <a:pPr algn="just"/>
            <a:r>
              <a:rPr lang="pl-PL" dirty="0"/>
              <a:t>utrzymywana w drewnianym ulu wielkopolskim. </a:t>
            </a:r>
          </a:p>
          <a:p>
            <a:pPr algn="just"/>
            <a:endParaRPr lang="pl-PL" b="1" dirty="0"/>
          </a:p>
          <a:p>
            <a:pPr marL="0" indent="0" algn="just">
              <a:buNone/>
            </a:pPr>
            <a:r>
              <a:rPr lang="pl-PL" b="1" dirty="0"/>
              <a:t>1. Wartość rodziny pszczelej</a:t>
            </a:r>
          </a:p>
          <a:p>
            <a:pPr algn="just"/>
            <a:r>
              <a:rPr lang="pl-PL" dirty="0"/>
              <a:t>Źródła podają za rok 2026: </a:t>
            </a:r>
            <a:r>
              <a:rPr lang="pl-PL" b="1" dirty="0"/>
              <a:t>1000 zł za rodzinę w ulu wielkopolskim 7-ramkowym</a:t>
            </a:r>
            <a:r>
              <a:rPr lang="pl-PL" dirty="0"/>
              <a:t>, z przezimowaną matką.</a:t>
            </a:r>
          </a:p>
          <a:p>
            <a:pPr algn="just"/>
            <a:r>
              <a:rPr lang="pl-PL" dirty="0"/>
              <a:t>Inna aktualna oferta podaje </a:t>
            </a:r>
            <a:r>
              <a:rPr lang="pl-PL" b="1" dirty="0"/>
              <a:t>850 zł za rodzinę na 10 ramkach wielkopolskich razem z ulem</a:t>
            </a:r>
            <a:r>
              <a:rPr lang="pl-PL" dirty="0"/>
              <a:t>.</a:t>
            </a:r>
          </a:p>
          <a:p>
            <a:pPr algn="just"/>
            <a:r>
              <a:rPr lang="pl-PL" dirty="0"/>
              <a:t>Są też oferty samych silnych rodzin około 550 zł, ale nie są one bezpośrednio porównywalne z silną, pełną rodziną produkcyjną z własnym wyposażeniem.</a:t>
            </a:r>
          </a:p>
          <a:p>
            <a:pPr algn="just"/>
            <a:r>
              <a:rPr lang="pl-PL" dirty="0"/>
              <a:t>Dlatego do kalkulacji można przyjąć </a:t>
            </a:r>
            <a:r>
              <a:rPr lang="pl-PL" b="1" dirty="0"/>
              <a:t>wartość rodziny produkcyjnej: 800–1000 zł</a:t>
            </a:r>
            <a:endParaRPr lang="pl-PL" dirty="0"/>
          </a:p>
          <a:p>
            <a:pPr algn="just"/>
            <a:r>
              <a:rPr lang="pl-PL" dirty="0"/>
              <a:t>A dla naszego modelu: </a:t>
            </a:r>
            <a:r>
              <a:rPr lang="pl-PL" b="1" dirty="0"/>
              <a:t>900 zł</a:t>
            </a:r>
          </a:p>
          <a:p>
            <a:pPr algn="just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30670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661CFBE8-4D40-43EC-B02B-232F4579F7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12030"/>
            <a:ext cx="121920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Jeżeli w wyniku nakazu weterynarii zostaje zniszczony </a:t>
            </a: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ul, którego nie można odkazić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przepisy przewidywały do stycznia 2026 również odszkodowanie za zniszczony z nakazu sprzęt, który </a:t>
            </a: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nie mógł zostać poddany odkażaniu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 GIW wprost wymieniał wśród przedmiotów podlegających odszkodowaniu m.in. sprzęt. A więc przy całkowitym spaleniu rodziny </a:t>
            </a: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nie należy automatycznie liczyć tylko wartości pszczół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Można rozważać: </a:t>
            </a: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rodzina pszczela + gniazdo/ramki + ul, jeśli został nakazowo zniszczony i nie nadawał się do odkażenia.</a:t>
            </a:r>
            <a:endParaRPr kumimoji="0" lang="pl-PL" altLang="pl-PL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44F348F-DCD4-4957-9DED-B5C6AAB158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4AE6A96-6653-48BA-AB9A-61598FE3D6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13665"/>
            <a:ext cx="12192000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Ile zatem wynosi rzeczywista strata pszczelarza?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Jeżeli chcemy policzyć </a:t>
            </a: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ekonomiczną stratę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a nie tylko ustawowe odszkodowanie, które obowiązywało do stycznia 2026, sytuacja jest jeszcze ciekawsza. Przyjmijmy ostrożny przykład:</a:t>
            </a:r>
            <a:endParaRPr kumimoji="0" lang="pl-PL" altLang="pl-PL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Rodzina produkcyjna: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pszczoły + matka + wartość rodziny: </a:t>
            </a: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1000 zł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ul: np. </a:t>
            </a: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500 zł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ramki/węza i wyposażenie gniazda: np. </a:t>
            </a: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150 zł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konieczność odbudowania rodziny: praca i koszty materiałowe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utrata produkcji w danym sezonie: dodatkowo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potencjalna utrata reprodukcji/odkładów: dodatkowo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Wtedy </a:t>
            </a: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rzeczywista strata gospodarcza może być znacznie większa niż sama wartość rodziny przyjęta do wyliczeń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Przykładowo: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**1000 zł rodzina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500 zł ul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150 zł wyposażenie</a:t>
            </a:r>
            <a:b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= 1650 zł bez uwzględnienia utraconego pożytku i pracy.**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pl-PL" altLang="pl-PL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To jest jednak </a:t>
            </a: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model ekonomiczny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a nie kwota, którą automatycznie wypłacało do stycznia 2026 państwo.</a:t>
            </a:r>
          </a:p>
        </p:txBody>
      </p:sp>
    </p:spTree>
    <p:extLst>
      <p:ext uri="{BB962C8B-B14F-4D97-AF65-F5344CB8AC3E}">
        <p14:creationId xmlns:p14="http://schemas.microsoft.com/office/powerpoint/2010/main" val="3838993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CE50560-C6C1-409E-960E-DD76823EC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Czy pszczelarze mają jakąś dopłatę do rodzin pszczelich?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33D61C5-FDED-48BE-8989-3FD74B592E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/>
          <a:lstStyle/>
          <a:p>
            <a:r>
              <a:rPr lang="pl-PL" dirty="0"/>
              <a:t>Państwo samo w 2026 r. uznaje wartość ekonomiczną utrzymywania rodzin pszczelich;</a:t>
            </a:r>
          </a:p>
          <a:p>
            <a:r>
              <a:rPr lang="pl-PL" dirty="0"/>
              <a:t>ARiMR prowadzi w 2026 r. program pomocy do przezimowanych rodzin pszczelich w wysokości </a:t>
            </a:r>
            <a:r>
              <a:rPr lang="pl-PL" b="1" dirty="0"/>
              <a:t>50 zł na rodzinę</a:t>
            </a:r>
            <a:r>
              <a:rPr lang="pl-PL" dirty="0"/>
              <a:t>, z pulą </a:t>
            </a:r>
            <a:r>
              <a:rPr lang="pl-PL" b="1" dirty="0"/>
              <a:t>80 mln zł;</a:t>
            </a:r>
            <a:endParaRPr lang="pl-PL" dirty="0"/>
          </a:p>
          <a:p>
            <a:r>
              <a:rPr lang="pl-PL" dirty="0"/>
              <a:t>Ale </a:t>
            </a:r>
            <a:r>
              <a:rPr lang="pl-PL" b="1" dirty="0"/>
              <a:t>50 zł nie jest wartością rodziny</a:t>
            </a:r>
            <a:r>
              <a:rPr lang="pl-PL" dirty="0"/>
              <a:t>. To jedynie forma pomocy do kosztów jej utrzymania;</a:t>
            </a:r>
          </a:p>
          <a:p>
            <a:r>
              <a:rPr lang="pl-PL" dirty="0"/>
              <a:t>Wartość rynkowa jest wyceniana osobno.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78448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8">
            <a:extLst>
              <a:ext uri="{FF2B5EF4-FFF2-40B4-BE49-F238E27FC236}">
                <a16:creationId xmlns:a16="http://schemas.microsoft.com/office/drawing/2014/main" id="{599E1DFA-39C0-4146-94A3-67EC57D58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93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pl-PL" sz="2800" dirty="0"/>
              <a:t>Dlaczego stosowanie </a:t>
            </a:r>
            <a:r>
              <a:rPr lang="pl-PL" sz="2800" dirty="0" err="1"/>
              <a:t>ApiBiotic</a:t>
            </a:r>
            <a:r>
              <a:rPr lang="pl-PL" sz="2800" dirty="0"/>
              <a:t> w pasiekach w formie prewencji przed rozwojem zakażenia zgnilca amerykańskiego jest uzasadnione ekonomicznie?</a:t>
            </a:r>
          </a:p>
        </p:txBody>
      </p:sp>
      <p:graphicFrame>
        <p:nvGraphicFramePr>
          <p:cNvPr id="11" name="Symbol zastępczy zawartości 10">
            <a:extLst>
              <a:ext uri="{FF2B5EF4-FFF2-40B4-BE49-F238E27FC236}">
                <a16:creationId xmlns:a16="http://schemas.microsoft.com/office/drawing/2014/main" id="{214F7509-A305-49B8-8D7D-1289DD4979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9308755"/>
              </p:ext>
            </p:extLst>
          </p:nvPr>
        </p:nvGraphicFramePr>
        <p:xfrm>
          <a:off x="0" y="1832730"/>
          <a:ext cx="12192000" cy="4617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10353980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06641941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50975178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18089867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29729489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35879730"/>
                    </a:ext>
                  </a:extLst>
                </a:gridCol>
              </a:tblGrid>
              <a:tr h="1452007">
                <a:tc>
                  <a:txBody>
                    <a:bodyPr/>
                    <a:lstStyle/>
                    <a:p>
                      <a:pPr algn="ctr"/>
                      <a:r>
                        <a:rPr lang="pl-PL" sz="1500" dirty="0"/>
                        <a:t>Cena </a:t>
                      </a:r>
                      <a:r>
                        <a:rPr lang="pl-PL" sz="1500" dirty="0" err="1"/>
                        <a:t>ApiBiotic</a:t>
                      </a:r>
                      <a:r>
                        <a:rPr lang="pl-PL" sz="1500" dirty="0"/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/>
                        <a:t>Wystarcza na jednorazowe zastosowanie w (bez względu na formę aplikacji – wszystkie metody są skuteczne):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/>
                        <a:t>Pełna ochrona profilaktyczna kształtuje się i uaktywnia się po: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/>
                        <a:t>Średnia obsada pasieki – 25 pni (</a:t>
                      </a:r>
                      <a:r>
                        <a:rPr lang="pl-PL" sz="1500" i="1" dirty="0" err="1"/>
                        <a:t>Semkiw</a:t>
                      </a:r>
                      <a:r>
                        <a:rPr lang="pl-PL" sz="1500" i="1" dirty="0"/>
                        <a:t>, 2025</a:t>
                      </a:r>
                      <a:r>
                        <a:rPr lang="pl-PL" sz="15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/>
                        <a:t>Koszt jednorazowej profilaktyki dla rodzin pszczelich (gwarantowana ochrona na 3-4 miesiące):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/>
                        <a:t>Koszt utraty rodzin pszczelich wynikający z urzędowej </a:t>
                      </a:r>
                      <a:r>
                        <a:rPr lang="pl-PL" sz="1500" dirty="0" err="1"/>
                        <a:t>eradykacji</a:t>
                      </a:r>
                      <a:r>
                        <a:rPr lang="pl-PL" sz="1500" dirty="0"/>
                        <a:t> (likwidacji zakażonych rodzin pszczelich):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482923"/>
                  </a:ext>
                </a:extLst>
              </a:tr>
              <a:tr h="1010732">
                <a:tc>
                  <a:txBody>
                    <a:bodyPr/>
                    <a:lstStyle/>
                    <a:p>
                      <a:pPr algn="ctr"/>
                      <a:r>
                        <a:rPr lang="pl-PL" sz="1500" dirty="0"/>
                        <a:t>1 L – 290 zł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/>
                        <a:t>40-42 rodzinach pszczelich (ok. 23 ml na każdą z 42 rodzin)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/>
                        <a:t>2-3 dawkach (w doświadczeniach </a:t>
                      </a:r>
                      <a:r>
                        <a:rPr lang="pl-PL" sz="1500" i="1" dirty="0"/>
                        <a:t>in vivo</a:t>
                      </a:r>
                      <a:r>
                        <a:rPr lang="pl-PL" sz="1500" dirty="0"/>
                        <a:t> rozłożono je na 30 dni)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/>
                        <a:t>Zapotrzebowanie na </a:t>
                      </a:r>
                      <a:r>
                        <a:rPr lang="pl-PL" sz="1500" dirty="0" err="1"/>
                        <a:t>ApiBiotic</a:t>
                      </a:r>
                      <a:r>
                        <a:rPr lang="pl-PL" sz="1500" dirty="0"/>
                        <a:t> dla 25 rodzin pszczelich na optymalne, trzykrotne podanie w 3 dawkach: 595 ml x 3 = 1785 ml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/>
                        <a:t>25 rodzin pszczelich: 517,65 zł (kwota dopłaty bezpośredniej do ula od ARIMR: 1250 zł na 25 rodzin pszczelich)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/>
                        <a:t>25 rodzin pszczelich: </a:t>
                      </a:r>
                    </a:p>
                    <a:p>
                      <a:pPr algn="ctr"/>
                      <a:r>
                        <a:rPr lang="pl-PL" sz="1500" dirty="0"/>
                        <a:t>25 x 900 zł* = 22 500 zł </a:t>
                      </a:r>
                    </a:p>
                    <a:p>
                      <a:pPr algn="ctr"/>
                      <a:endParaRPr lang="pl-PL" sz="1500" dirty="0"/>
                    </a:p>
                    <a:p>
                      <a:pPr algn="ctr"/>
                      <a:r>
                        <a:rPr lang="pl-PL" sz="1500" dirty="0"/>
                        <a:t>*Koszt bardzo zaniżony, kwota ta może sięgać nawet do 1650 zł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2882579"/>
                  </a:ext>
                </a:extLst>
              </a:tr>
              <a:tr h="1032926">
                <a:tc>
                  <a:txBody>
                    <a:bodyPr/>
                    <a:lstStyle/>
                    <a:p>
                      <a:pPr algn="ctr"/>
                      <a:r>
                        <a:rPr lang="pl-PL" sz="1500" dirty="0"/>
                        <a:t>0,5 L – 160 zł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/>
                        <a:t>20-22 rodzinach pszczelich (ok. 22 ml na każdą z 42 rodzin)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/>
                        <a:t>2-3 dawkach (w doświadczeniach </a:t>
                      </a:r>
                      <a:r>
                        <a:rPr lang="pl-PL" sz="1500" i="1" dirty="0"/>
                        <a:t>in vivo</a:t>
                      </a:r>
                      <a:r>
                        <a:rPr lang="pl-PL" sz="1500" dirty="0"/>
                        <a:t> rozłożono je na 30 dni)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/>
                        <a:t>Zapotrzebowanie na </a:t>
                      </a:r>
                      <a:r>
                        <a:rPr lang="pl-PL" sz="1500" dirty="0" err="1"/>
                        <a:t>ApiBiotic</a:t>
                      </a:r>
                      <a:r>
                        <a:rPr lang="pl-PL" sz="1500" dirty="0"/>
                        <a:t> dla 1 rodziny pszczelej na optymalne, trzykrotne podanie w 3 dawkach: 23 ml x 3 = 69 ml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/>
                        <a:t>1 rodziny pszczelej: 20,01 zł  (kwota dopłaty bezpośredniej do ula od ARIMR 50 zł na 1 rodzinę pszczelą)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/>
                        <a:t>1 rodzina pszczela: </a:t>
                      </a:r>
                    </a:p>
                    <a:p>
                      <a:pPr algn="ctr"/>
                      <a:r>
                        <a:rPr lang="pl-PL" sz="1500" dirty="0"/>
                        <a:t>900 zł </a:t>
                      </a:r>
                    </a:p>
                    <a:p>
                      <a:pPr algn="ctr"/>
                      <a:endParaRPr lang="pl-PL" sz="15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500" dirty="0"/>
                        <a:t>*Koszt bardzo zaniżony, kwota ta może sięgać nawet do 1650 zł </a:t>
                      </a:r>
                    </a:p>
                    <a:p>
                      <a:pPr algn="ctr"/>
                      <a:endParaRPr lang="pl-PL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95756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1350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56264D00-BDCA-4E0E-A1D1-0FD04E0426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Profilaktyka zawsze będzie bardziej opłacalna</a:t>
            </a:r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4E6F2C60-B2EF-4783-8890-217FD0C70B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TO SIĘ OPŁACA!</a:t>
            </a:r>
          </a:p>
          <a:p>
            <a:endParaRPr lang="pl-PL" dirty="0"/>
          </a:p>
          <a:p>
            <a:r>
              <a:rPr lang="pl-PL" dirty="0"/>
              <a:t>Przeciwdziałaj, nie działaj</a:t>
            </a:r>
          </a:p>
        </p:txBody>
      </p:sp>
    </p:spTree>
    <p:extLst>
      <p:ext uri="{BB962C8B-B14F-4D97-AF65-F5344CB8AC3E}">
        <p14:creationId xmlns:p14="http://schemas.microsoft.com/office/powerpoint/2010/main" val="123169881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3121</TotalTime>
  <Words>990</Words>
  <Application>Microsoft Office PowerPoint</Application>
  <PresentationFormat>Panoramiczny</PresentationFormat>
  <Paragraphs>96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Motyw pakietu Office</vt:lpstr>
      <vt:lpstr>Dlaczego stosowanie ApiBiotic w pasiekach w formie prewencji jest uzasadnione ekonomicznie?</vt:lpstr>
      <vt:lpstr>Ile wynosi realna wartość rodziny pszczelej? </vt:lpstr>
      <vt:lpstr>Założenia do obliczeń</vt:lpstr>
      <vt:lpstr>Prezentacja programu PowerPoint</vt:lpstr>
      <vt:lpstr>Czy pszczelarze mają jakąś dopłatę do rodzin pszczelich? </vt:lpstr>
      <vt:lpstr>Dlaczego stosowanie ApiBiotic w pasiekach w formie prewencji przed rozwojem zakażenia zgnilca amerykańskiego jest uzasadnione ekonomicznie?</vt:lpstr>
      <vt:lpstr>Profilaktyka zawsze będzie bardziej opłacalna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Piotr Nowotnik</dc:creator>
  <cp:lastModifiedBy>Piotr Nowotnik</cp:lastModifiedBy>
  <cp:revision>10</cp:revision>
  <dcterms:created xsi:type="dcterms:W3CDTF">2026-08-12T07:50:43Z</dcterms:created>
  <dcterms:modified xsi:type="dcterms:W3CDTF">2026-08-14T12:03:05Z</dcterms:modified>
</cp:coreProperties>
</file>